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Assistant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22" Type="http://schemas.openxmlformats.org/officeDocument/2006/relationships/slide" Target="slides/slide16.xml"/><Relationship Id="rId44" Type="http://schemas.openxmlformats.org/officeDocument/2006/relationships/font" Target="fonts/Assistant-regular.fntdata"/><Relationship Id="rId21" Type="http://schemas.openxmlformats.org/officeDocument/2006/relationships/slide" Target="slides/slide15.xml"/><Relationship Id="rId43" Type="http://schemas.openxmlformats.org/officeDocument/2006/relationships/font" Target="fonts/MontserratMedium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Assistan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SemiBold-bold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SemiBold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bc2ca2be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7bc2ca2be8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be2e2c5e1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7be2e2c5e1_2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7bc2ca2be8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7bc2ca2be8_7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7bc2ca2be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7bc2ca2be8_2_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bc2ca2be8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7bc2ca2be8_2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7bc2ca2be8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7bc2ca2be8_2_1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bc2ca2be8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7bc2ca2be8_2_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bc2ca2be8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7bc2ca2be8_7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7bc2ca2be8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7bc2ca2be8_2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7bc2ca2be8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7bc2ca2be8_2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bc2ca2be8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7bc2ca2be8_2_1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7bc2ca2be8_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7bc2ca2be8_7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bc2ca2be8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7bc2ca2be8_2_1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7bc2ca2be8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7bc2ca2be8_2_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bc2ca2be8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17bc2ca2be8_2_1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7bc2ca2be8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7bc2ca2be8_2_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7bc2ca2be8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7bc2ca2be8_7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7bc2ca2be8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7bc2ca2be8_2_2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bc2ca2be8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7bc2ca2be8_2_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be2e2c5e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7be2e2c5e1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be2e2c5e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7be2e2c5e1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be2e2c5e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7be2e2c5e1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7be2e2c5e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7be2e2c5e1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be2e2c5e1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7be2e2c5e1_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be2e2c5e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7be2e2c5e1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gif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4.png"/><Relationship Id="rId7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2316825" y="329325"/>
            <a:ext cx="4152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23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Ekip</a:t>
            </a:r>
            <a:endParaRPr b="1" sz="230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29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Data Shredders</a:t>
            </a:r>
            <a:endParaRPr b="1" sz="290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325170">
            <a:off x="7028611" y="-660190"/>
            <a:ext cx="4527310" cy="402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017279">
            <a:off x="77061" y="118804"/>
            <a:ext cx="905619" cy="8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567440">
            <a:off x="-598925" y="3837376"/>
            <a:ext cx="1977523" cy="18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825825" y="1999275"/>
            <a:ext cx="315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Salih TÜRKOĞLU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Scrum Master/ Veritabanı</a:t>
            </a:r>
            <a:endParaRPr b="1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4339250" y="3167100"/>
            <a:ext cx="348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	Yusuf BASATOĞRUL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Developer/Veritabanı</a:t>
            </a:r>
            <a:endParaRPr b="1" sz="18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257500" y="3167100"/>
            <a:ext cx="39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b="1" lang="tr" sz="20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Ökkeşcan KÜÇÜKÖNDER</a:t>
            </a: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4373450" y="1999275"/>
            <a:ext cx="341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tr" sz="18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tr" sz="22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M. Furkan MÜLAYİM</a:t>
            </a:r>
            <a:endParaRPr b="1" sz="2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tr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b="1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368457" y="1981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676995">
            <a:off x="-29078" y="789035"/>
            <a:ext cx="1242831" cy="12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3150" y="420450"/>
            <a:ext cx="7117701" cy="430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94632">
            <a:off x="368860" y="3512102"/>
            <a:ext cx="1302594" cy="123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6822" y="-275158"/>
            <a:ext cx="2612854" cy="232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13121">
            <a:off x="1645513" y="1543916"/>
            <a:ext cx="2846624" cy="272208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7892515" y="514350"/>
            <a:ext cx="741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8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525" y="895950"/>
            <a:ext cx="6723775" cy="3573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5"/>
          <p:cNvCxnSpPr/>
          <p:nvPr/>
        </p:nvCxnSpPr>
        <p:spPr>
          <a:xfrm flipH="1" rot="10800000">
            <a:off x="2143125" y="1190075"/>
            <a:ext cx="1490100" cy="255000"/>
          </a:xfrm>
          <a:prstGeom prst="bentConnector3">
            <a:avLst>
              <a:gd fmla="val 685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5"/>
          <p:cNvCxnSpPr/>
          <p:nvPr/>
        </p:nvCxnSpPr>
        <p:spPr>
          <a:xfrm flipH="1" rot="10800000">
            <a:off x="2163525" y="1179875"/>
            <a:ext cx="1490100" cy="275400"/>
          </a:xfrm>
          <a:prstGeom prst="bentConnector3">
            <a:avLst>
              <a:gd fmla="val 10136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5"/>
          <p:cNvSpPr/>
          <p:nvPr/>
        </p:nvSpPr>
        <p:spPr>
          <a:xfrm>
            <a:off x="1357300" y="1179875"/>
            <a:ext cx="7419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062" y="677756"/>
            <a:ext cx="3997877" cy="378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033790">
            <a:off x="-1571379" y="2556692"/>
            <a:ext cx="3668466" cy="32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47366">
            <a:off x="6477810" y="-458265"/>
            <a:ext cx="2034227" cy="194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47366">
            <a:off x="8747263" y="4589508"/>
            <a:ext cx="2034227" cy="194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725" y="1182450"/>
            <a:ext cx="7248525" cy="224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6"/>
          <p:cNvCxnSpPr/>
          <p:nvPr/>
        </p:nvCxnSpPr>
        <p:spPr>
          <a:xfrm flipH="1" rot="10800000">
            <a:off x="3700475" y="1191850"/>
            <a:ext cx="2612700" cy="306300"/>
          </a:xfrm>
          <a:prstGeom prst="bentConnector3">
            <a:avLst>
              <a:gd fmla="val 100386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6"/>
          <p:cNvCxnSpPr/>
          <p:nvPr/>
        </p:nvCxnSpPr>
        <p:spPr>
          <a:xfrm flipH="1" rot="10800000">
            <a:off x="3731075" y="1222750"/>
            <a:ext cx="2592300" cy="2856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6"/>
          <p:cNvSpPr/>
          <p:nvPr/>
        </p:nvSpPr>
        <p:spPr>
          <a:xfrm>
            <a:off x="2241100" y="2743200"/>
            <a:ext cx="387900" cy="285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2649300" y="3069775"/>
            <a:ext cx="245100" cy="285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094169">
            <a:off x="-1384108" y="2935154"/>
            <a:ext cx="3088332" cy="295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40951">
            <a:off x="-478990" y="167631"/>
            <a:ext cx="1103959" cy="10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25" y="264650"/>
            <a:ext cx="7639699" cy="401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7"/>
          <p:cNvCxnSpPr/>
          <p:nvPr/>
        </p:nvCxnSpPr>
        <p:spPr>
          <a:xfrm>
            <a:off x="5004700" y="561300"/>
            <a:ext cx="3675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7"/>
          <p:cNvSpPr/>
          <p:nvPr/>
        </p:nvSpPr>
        <p:spPr>
          <a:xfrm>
            <a:off x="2085975" y="1357325"/>
            <a:ext cx="1051200" cy="218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5126475" y="1357325"/>
            <a:ext cx="1215000" cy="218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/>
        </p:nvSpPr>
        <p:spPr>
          <a:xfrm>
            <a:off x="2724750" y="180800"/>
            <a:ext cx="36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4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Anasayfa Arayüzümüz</a:t>
            </a:r>
            <a:endParaRPr b="1" sz="1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1235975" y="4766525"/>
            <a:ext cx="6617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900">
                <a:solidFill>
                  <a:schemeClr val="lt1"/>
                </a:solidFill>
                <a:highlight>
                  <a:srgbClr val="731F7D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*Bu arayüz henüz tamamen tamamlanmamış olup, zamanla ekleme/çıkarma yapılabilmesi mümkündür!</a:t>
            </a:r>
            <a:endParaRPr sz="400">
              <a:solidFill>
                <a:schemeClr val="lt1"/>
              </a:solidFill>
              <a:highlight>
                <a:srgbClr val="731F7D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88" y="608030"/>
            <a:ext cx="8780873" cy="4069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624184">
            <a:off x="4595207" y="-602241"/>
            <a:ext cx="4527313" cy="402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017281">
            <a:off x="3652336" y="485704"/>
            <a:ext cx="905620" cy="8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567437">
            <a:off x="8063247" y="3412549"/>
            <a:ext cx="1894806" cy="18119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39"/>
          <p:cNvGrpSpPr/>
          <p:nvPr/>
        </p:nvGrpSpPr>
        <p:grpSpPr>
          <a:xfrm>
            <a:off x="392025" y="1412425"/>
            <a:ext cx="6888624" cy="2594797"/>
            <a:chOff x="-253208" y="-135057"/>
            <a:chExt cx="14259210" cy="6483751"/>
          </a:xfrm>
        </p:grpSpPr>
        <p:sp>
          <p:nvSpPr>
            <p:cNvPr id="271" name="Google Shape;271;p39"/>
            <p:cNvSpPr txBox="1"/>
            <p:nvPr/>
          </p:nvSpPr>
          <p:spPr>
            <a:xfrm>
              <a:off x="234501" y="533483"/>
              <a:ext cx="13771500" cy="55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Projemizin duvar </a:t>
              </a:r>
              <a:endParaRPr sz="2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26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kağıdını yorumlayalım.</a:t>
              </a:r>
              <a:endParaRPr sz="2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1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17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3800">
                  <a:solidFill>
                    <a:srgbClr val="FFFFF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Neden deniz anası? </a:t>
              </a:r>
              <a:endParaRPr sz="500"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72" name="Google Shape;272;p39"/>
            <p:cNvSpPr txBox="1"/>
            <p:nvPr/>
          </p:nvSpPr>
          <p:spPr>
            <a:xfrm>
              <a:off x="-253208" y="-135057"/>
              <a:ext cx="25146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73" name="Google Shape;273;p39"/>
            <p:cNvSpPr txBox="1"/>
            <p:nvPr/>
          </p:nvSpPr>
          <p:spPr>
            <a:xfrm>
              <a:off x="0" y="6079594"/>
              <a:ext cx="7538400" cy="2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274" name="Google Shape;27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6180825" y="-230500"/>
            <a:ext cx="3429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062" y="1121931"/>
            <a:ext cx="3997878" cy="378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033791">
            <a:off x="-1571380" y="2556690"/>
            <a:ext cx="3668468" cy="326493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1677775" y="405298"/>
            <a:ext cx="587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Ocean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47364">
            <a:off x="6477811" y="-458265"/>
            <a:ext cx="2034226" cy="194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47364">
            <a:off x="8747263" y="4589508"/>
            <a:ext cx="2034226" cy="194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2370875" y="1862950"/>
            <a:ext cx="63630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Projemizin isminden de anlaşılacağı üzere “Data Ocean” yani “Veri Okyanusu” kavramına uygun bir arka plan seçmek istedik. Denizanası figürü ise bunun için biçilmiş kaftandı.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	Hem okyanuslarda yaşıyor oluşu hem de onları zihnimizde veri olarak canlandırışımız bizi bu seçeneğe yöneltti. 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OKYANUSUN VERİLERİNİ TAŞIYAN ORGANİZMALAR </a:t>
            </a:r>
            <a:r>
              <a:rPr lang="tr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olarak düşünebiliriz.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91063" y="330375"/>
            <a:ext cx="30263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650" y="2336100"/>
            <a:ext cx="4106800" cy="24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199663">
            <a:off x="2055680" y="-1682407"/>
            <a:ext cx="4683426" cy="44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15964">
            <a:off x="7317648" y="1389536"/>
            <a:ext cx="1103959" cy="10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94911">
            <a:off x="8062745" y="3655815"/>
            <a:ext cx="2581681" cy="24461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41"/>
          <p:cNvGrpSpPr/>
          <p:nvPr/>
        </p:nvGrpSpPr>
        <p:grpSpPr>
          <a:xfrm>
            <a:off x="514350" y="2905525"/>
            <a:ext cx="5932463" cy="1152416"/>
            <a:chOff x="0" y="-66657"/>
            <a:chExt cx="15819900" cy="3073108"/>
          </a:xfrm>
        </p:grpSpPr>
        <p:sp>
          <p:nvSpPr>
            <p:cNvPr id="295" name="Google Shape;295;p41"/>
            <p:cNvSpPr txBox="1"/>
            <p:nvPr/>
          </p:nvSpPr>
          <p:spPr>
            <a:xfrm>
              <a:off x="0" y="1364551"/>
              <a:ext cx="15819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7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4000">
                  <a:latin typeface="Montserrat Medium"/>
                  <a:ea typeface="Montserrat Medium"/>
                  <a:cs typeface="Montserrat Medium"/>
                  <a:sym typeface="Montserrat Medium"/>
                </a:rPr>
                <a:t>Int ve String’i unutun!</a:t>
              </a:r>
              <a:endParaRPr sz="70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96" name="Google Shape;296;p41"/>
            <p:cNvSpPr txBox="1"/>
            <p:nvPr/>
          </p:nvSpPr>
          <p:spPr>
            <a:xfrm>
              <a:off x="0" y="-66657"/>
              <a:ext cx="152454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r" sz="2000">
                  <a:solidFill>
                    <a:srgbClr val="731F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JavaScript Hakkında Birkaç Bilgi</a:t>
              </a:r>
              <a:endParaRPr b="1" sz="7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3283" y="3585949"/>
            <a:ext cx="1364565" cy="12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185645">
            <a:off x="-933774" y="30343"/>
            <a:ext cx="4950701" cy="440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1118350" y="2061750"/>
            <a:ext cx="302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var &amp; let</a:t>
            </a:r>
            <a:endParaRPr b="1"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47366">
            <a:off x="3541545" y="151503"/>
            <a:ext cx="758896" cy="72569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5165850" y="457525"/>
            <a:ext cx="41118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Artık değişken tanımlarken </a:t>
            </a:r>
            <a:endParaRPr sz="19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“</a:t>
            </a:r>
            <a:r>
              <a:rPr b="1" lang="tr" sz="19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var</a:t>
            </a:r>
            <a:r>
              <a:rPr lang="tr" sz="19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” ve “</a:t>
            </a:r>
            <a:r>
              <a:rPr b="1" lang="tr" sz="19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let</a:t>
            </a:r>
            <a:r>
              <a:rPr lang="tr" sz="19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” </a:t>
            </a:r>
            <a:endParaRPr sz="19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kavramlarını kullanıyoruz.	</a:t>
            </a:r>
            <a:endParaRPr sz="19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457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5165850" y="2320950"/>
            <a:ext cx="4111800" cy="25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var </a:t>
            </a:r>
            <a:r>
              <a:rPr lang="tr" sz="2000">
                <a:solidFill>
                  <a:srgbClr val="FFE599"/>
                </a:solidFill>
                <a:latin typeface="Assistant"/>
                <a:ea typeface="Assistant"/>
                <a:cs typeface="Assistant"/>
                <a:sym typeface="Assistant"/>
              </a:rPr>
              <a:t>isim</a:t>
            </a: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= </a:t>
            </a:r>
            <a:r>
              <a:rPr b="1"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“</a:t>
            </a: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Ökkeş</a:t>
            </a:r>
            <a:r>
              <a:rPr b="1"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”</a:t>
            </a: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;</a:t>
            </a:r>
            <a:endParaRPr sz="20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var </a:t>
            </a:r>
            <a:r>
              <a:rPr lang="tr" sz="2000">
                <a:solidFill>
                  <a:srgbClr val="FFE599"/>
                </a:solidFill>
                <a:latin typeface="Assistant"/>
                <a:ea typeface="Assistant"/>
                <a:cs typeface="Assistant"/>
                <a:sym typeface="Assistant"/>
              </a:rPr>
              <a:t>tarih </a:t>
            </a: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= 2022;</a:t>
            </a:r>
            <a:endParaRPr sz="20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	veya</a:t>
            </a:r>
            <a:endParaRPr sz="20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let</a:t>
            </a: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tr" sz="2000">
                <a:solidFill>
                  <a:srgbClr val="FFE599"/>
                </a:solidFill>
                <a:latin typeface="Assistant"/>
                <a:ea typeface="Assistant"/>
                <a:cs typeface="Assistant"/>
                <a:sym typeface="Assistant"/>
              </a:rPr>
              <a:t>isim </a:t>
            </a: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= </a:t>
            </a:r>
            <a:r>
              <a:rPr b="1"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“</a:t>
            </a: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Ökkeş</a:t>
            </a:r>
            <a:r>
              <a:rPr b="1"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”</a:t>
            </a: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;</a:t>
            </a:r>
            <a:endParaRPr sz="20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let </a:t>
            </a:r>
            <a:r>
              <a:rPr lang="tr" sz="2000">
                <a:solidFill>
                  <a:srgbClr val="FFE599"/>
                </a:solidFill>
                <a:latin typeface="Assistant"/>
                <a:ea typeface="Assistant"/>
                <a:cs typeface="Assistant"/>
                <a:sym typeface="Assistant"/>
              </a:rPr>
              <a:t>tarih</a:t>
            </a:r>
            <a:r>
              <a:rPr lang="tr"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= 2022;</a:t>
            </a:r>
            <a:endParaRPr sz="20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94637">
            <a:off x="-1001157" y="4101517"/>
            <a:ext cx="2157753" cy="204447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3"/>
          <p:cNvSpPr txBox="1"/>
          <p:nvPr/>
        </p:nvSpPr>
        <p:spPr>
          <a:xfrm>
            <a:off x="299400" y="368400"/>
            <a:ext cx="824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Peki “var” ve “let” arasındaki fark ne?</a:t>
            </a:r>
            <a:endParaRPr b="1" sz="200">
              <a:solidFill>
                <a:srgbClr val="731F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3" name="Google Shape;313;p43"/>
          <p:cNvGrpSpPr/>
          <p:nvPr/>
        </p:nvGrpSpPr>
        <p:grpSpPr>
          <a:xfrm>
            <a:off x="2726987" y="1084650"/>
            <a:ext cx="5180068" cy="967250"/>
            <a:chOff x="-2952738" y="-456407"/>
            <a:chExt cx="14481600" cy="2579333"/>
          </a:xfrm>
        </p:grpSpPr>
        <p:sp>
          <p:nvSpPr>
            <p:cNvPr id="314" name="Google Shape;314;p43"/>
            <p:cNvSpPr txBox="1"/>
            <p:nvPr/>
          </p:nvSpPr>
          <p:spPr>
            <a:xfrm>
              <a:off x="-1644355" y="-456407"/>
              <a:ext cx="76992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r" sz="2200">
                  <a:solidFill>
                    <a:srgbClr val="731F7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Kapsama Alanı:</a:t>
              </a:r>
              <a:endParaRPr b="1" sz="8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5" name="Google Shape;315;p43"/>
            <p:cNvSpPr txBox="1"/>
            <p:nvPr/>
          </p:nvSpPr>
          <p:spPr>
            <a:xfrm>
              <a:off x="-2952738" y="645426"/>
              <a:ext cx="144816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500">
                  <a:latin typeface="Assistant"/>
                  <a:ea typeface="Assistant"/>
                  <a:cs typeface="Assistant"/>
                  <a:sym typeface="Assistant"/>
                </a:rPr>
                <a:t>	</a:t>
              </a:r>
              <a:r>
                <a:rPr b="1" lang="tr" sz="1500">
                  <a:latin typeface="Assistant"/>
                  <a:ea typeface="Assistant"/>
                  <a:cs typeface="Assistant"/>
                  <a:sym typeface="Assistant"/>
                </a:rPr>
                <a:t>“var”</a:t>
              </a:r>
              <a:r>
                <a:rPr lang="tr" sz="1500">
                  <a:latin typeface="Assistant"/>
                  <a:ea typeface="Assistant"/>
                  <a:cs typeface="Assistant"/>
                  <a:sym typeface="Assistant"/>
                </a:rPr>
                <a:t> bütün bir sayfada geçerliyken,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  <a:p>
              <a:pPr indent="457200" lvl="0" marL="0" marR="0" rtl="0" algn="l">
                <a:lnSpc>
                  <a:spcPct val="1399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r" sz="1500">
                  <a:latin typeface="Assistant"/>
                  <a:ea typeface="Assistant"/>
                  <a:cs typeface="Assistant"/>
                  <a:sym typeface="Assistant"/>
                </a:rPr>
                <a:t>“let”</a:t>
              </a:r>
              <a:r>
                <a:rPr lang="tr" sz="1500">
                  <a:latin typeface="Assistant"/>
                  <a:ea typeface="Assistant"/>
                  <a:cs typeface="Assistant"/>
                  <a:sym typeface="Assistant"/>
                </a:rPr>
                <a:t> sadece kedi kapsamı (scope) içerisinde geçerlidir!</a:t>
              </a:r>
              <a:endParaRPr sz="1100"/>
            </a:p>
          </p:txBody>
        </p:sp>
      </p:grpSp>
      <p:pic>
        <p:nvPicPr>
          <p:cNvPr id="316" name="Google Shape;31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13119">
            <a:off x="7579194" y="-789817"/>
            <a:ext cx="2607128" cy="249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473374"/>
            <a:ext cx="2219075" cy="11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47675"/>
            <a:ext cx="5180099" cy="13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2124" y="2105088"/>
            <a:ext cx="2231866" cy="171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6325" y="3796825"/>
            <a:ext cx="5077670" cy="134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3"/>
          <p:cNvCxnSpPr>
            <a:endCxn id="317" idx="3"/>
          </p:cNvCxnSpPr>
          <p:nvPr/>
        </p:nvCxnSpPr>
        <p:spPr>
          <a:xfrm flipH="1">
            <a:off x="2219074" y="1662424"/>
            <a:ext cx="1009200" cy="3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43"/>
          <p:cNvCxnSpPr>
            <a:endCxn id="319" idx="1"/>
          </p:cNvCxnSpPr>
          <p:nvPr/>
        </p:nvCxnSpPr>
        <p:spPr>
          <a:xfrm>
            <a:off x="3553924" y="2047619"/>
            <a:ext cx="3358200" cy="9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122686">
            <a:off x="-1354846" y="-2514058"/>
            <a:ext cx="4683427" cy="447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3">
            <a:off x="7698897" y="237210"/>
            <a:ext cx="1103962" cy="10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94912">
            <a:off x="8062745" y="3655815"/>
            <a:ext cx="2581681" cy="2446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1344625" y="2197425"/>
            <a:ext cx="62250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2222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Amazon Web Services çok çeşitli ve iş amaçlı bulut tabanlı ürünler sunar. 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2222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Bu ürünler </a:t>
            </a:r>
            <a:r>
              <a:rPr lang="tr" sz="1600">
                <a:solidFill>
                  <a:srgbClr val="731F7D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depolama, veritabanları, analitik, ağ oluşturma, mobil, geliştirme araçları ve kurumsal uygulamaları</a:t>
            </a:r>
            <a:r>
              <a:rPr lang="tr" sz="1600">
                <a:solidFill>
                  <a:srgbClr val="2222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içerir. 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2222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Bilgi depolamak için MySQL, </a:t>
            </a:r>
            <a:r>
              <a:rPr lang="tr" sz="1600">
                <a:solidFill>
                  <a:srgbClr val="731F7D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PostgreSQL</a:t>
            </a:r>
            <a:r>
              <a:rPr lang="tr" sz="1600">
                <a:solidFill>
                  <a:srgbClr val="222222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, Oracle veya SQL Server gibi yönetilen veritabanlarını kullanabilirsiniz.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1344625" y="1814775"/>
            <a:ext cx="97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731F7D"/>
                </a:solidFill>
                <a:latin typeface="Montserrat"/>
                <a:ea typeface="Montserrat"/>
                <a:cs typeface="Montserrat"/>
                <a:sym typeface="Montserrat"/>
              </a:rPr>
              <a:t>Nedir?</a:t>
            </a:r>
            <a:endParaRPr b="1"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838" y="291320"/>
            <a:ext cx="2210324" cy="132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088754">
            <a:off x="8554448" y="3765898"/>
            <a:ext cx="1220471" cy="115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13118">
            <a:off x="-1637269" y="826207"/>
            <a:ext cx="2791510" cy="266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705581">
            <a:off x="-2388386" y="3293021"/>
            <a:ext cx="3912271" cy="348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6959570">
            <a:off x="7970524" y="-184098"/>
            <a:ext cx="1447549" cy="138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494632">
            <a:off x="1467160" y="4403802"/>
            <a:ext cx="1302594" cy="123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1653" y="-496082"/>
            <a:ext cx="2612854" cy="232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13121">
            <a:off x="1960863" y="-2222534"/>
            <a:ext cx="2846624" cy="272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0093" y="-2358884"/>
            <a:ext cx="3513908" cy="312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490259">
            <a:off x="8028935" y="2511345"/>
            <a:ext cx="1273146" cy="120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6148232">
            <a:off x="-1352292" y="3507180"/>
            <a:ext cx="3430531" cy="328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94629">
            <a:off x="3914139" y="4515971"/>
            <a:ext cx="1302290" cy="123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88747">
            <a:off x="815573" y="-1289187"/>
            <a:ext cx="1951780" cy="18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 rot="313118">
            <a:off x="-1554599" y="2087924"/>
            <a:ext cx="4137895" cy="395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 rotWithShape="1">
          <a:blip r:embed="rId5">
            <a:alphaModFix amt="68000"/>
          </a:blip>
          <a:srcRect b="0" l="0" r="0" t="0"/>
          <a:stretch/>
        </p:blipFill>
        <p:spPr>
          <a:xfrm rot="965189">
            <a:off x="5619514" y="-1570770"/>
            <a:ext cx="3912272" cy="348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207756">
            <a:off x="6609044" y="2612837"/>
            <a:ext cx="3067587" cy="355147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 txBox="1"/>
          <p:nvPr/>
        </p:nvSpPr>
        <p:spPr>
          <a:xfrm>
            <a:off x="2479825" y="262950"/>
            <a:ext cx="4170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00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94633">
            <a:off x="3914139" y="4515972"/>
            <a:ext cx="1302291" cy="123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88749">
            <a:off x="815571" y="-1289186"/>
            <a:ext cx="1951781" cy="18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 rotWithShape="1">
          <a:blip r:embed="rId4">
            <a:alphaModFix amt="57000"/>
          </a:blip>
          <a:srcRect b="0" l="0" r="0" t="0"/>
          <a:stretch/>
        </p:blipFill>
        <p:spPr>
          <a:xfrm rot="313119">
            <a:off x="-1554598" y="2087925"/>
            <a:ext cx="4137896" cy="395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 rotWithShape="1">
          <a:blip r:embed="rId5">
            <a:alphaModFix amt="68000"/>
          </a:blip>
          <a:srcRect b="0" l="0" r="0" t="0"/>
          <a:stretch/>
        </p:blipFill>
        <p:spPr>
          <a:xfrm rot="965189">
            <a:off x="5619515" y="-1570769"/>
            <a:ext cx="3912271" cy="348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207755">
            <a:off x="6609044" y="2612836"/>
            <a:ext cx="3067585" cy="35514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9"/>
          <p:cNvSpPr txBox="1"/>
          <p:nvPr/>
        </p:nvSpPr>
        <p:spPr>
          <a:xfrm>
            <a:off x="2479825" y="2263950"/>
            <a:ext cx="417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Teşekkürler 😊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1160" l="0" r="379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-61343" y="1981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75" y="866450"/>
            <a:ext cx="8482852" cy="350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677018">
            <a:off x="6341850" y="905524"/>
            <a:ext cx="1609201" cy="16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763582" y="19103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1725" y="203300"/>
            <a:ext cx="6060575" cy="462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555211">
            <a:off x="4075150" y="2495674"/>
            <a:ext cx="1609201" cy="16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382307" y="108037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700" y="464425"/>
            <a:ext cx="7604598" cy="412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19822">
            <a:off x="2954976" y="165524"/>
            <a:ext cx="1174725" cy="11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1026932" y="2134825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661" y="145475"/>
            <a:ext cx="5862676" cy="475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604431">
            <a:off x="498225" y="3253223"/>
            <a:ext cx="1609201" cy="160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-61343" y="1981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013" y="457500"/>
            <a:ext cx="7691976" cy="431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6100100" y="2280625"/>
            <a:ext cx="707100" cy="242700"/>
          </a:xfrm>
          <a:prstGeom prst="rect">
            <a:avLst/>
          </a:prstGeom>
          <a:noFill/>
          <a:ln cap="flat" cmpd="sng" w="76200">
            <a:solidFill>
              <a:srgbClr val="731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/>
          <p:nvPr/>
        </p:nvSpPr>
        <p:spPr>
          <a:xfrm rot="-5400000">
            <a:off x="6169400" y="2744000"/>
            <a:ext cx="568500" cy="43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31F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-61343" y="198162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837" y="199075"/>
            <a:ext cx="8140314" cy="45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/>
          <p:nvPr/>
        </p:nvSpPr>
        <p:spPr>
          <a:xfrm>
            <a:off x="6245675" y="2051900"/>
            <a:ext cx="707100" cy="242700"/>
          </a:xfrm>
          <a:prstGeom prst="rect">
            <a:avLst/>
          </a:prstGeom>
          <a:noFill/>
          <a:ln cap="flat" cmpd="sng" w="76200">
            <a:solidFill>
              <a:srgbClr val="731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 rot="-5400000">
            <a:off x="6314975" y="2542975"/>
            <a:ext cx="568500" cy="43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31F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1156" l="0" r="378" t="0"/>
          <a:stretch/>
        </p:blipFill>
        <p:spPr>
          <a:xfrm rot="1298825">
            <a:off x="7539250" y="3613692"/>
            <a:ext cx="3287646" cy="363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15968">
            <a:off x="56482" y="281337"/>
            <a:ext cx="922249" cy="87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378126">
            <a:off x="7262060" y="-923670"/>
            <a:ext cx="2471702" cy="2861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50" y="276325"/>
            <a:ext cx="7700306" cy="45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229523">
            <a:off x="-112017" y="2393171"/>
            <a:ext cx="1259234" cy="125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